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417" r:id="rId2"/>
    <p:sldId id="420" r:id="rId3"/>
    <p:sldId id="493" r:id="rId4"/>
    <p:sldId id="494" r:id="rId5"/>
    <p:sldId id="495" r:id="rId6"/>
    <p:sldId id="496" r:id="rId7"/>
    <p:sldId id="678" r:id="rId8"/>
    <p:sldId id="679" r:id="rId9"/>
    <p:sldId id="680" r:id="rId10"/>
    <p:sldId id="681" r:id="rId11"/>
    <p:sldId id="682" r:id="rId12"/>
    <p:sldId id="684" r:id="rId13"/>
    <p:sldId id="683" r:id="rId14"/>
    <p:sldId id="686" r:id="rId15"/>
    <p:sldId id="685" r:id="rId16"/>
    <p:sldId id="687" r:id="rId17"/>
    <p:sldId id="688" r:id="rId18"/>
    <p:sldId id="689" r:id="rId19"/>
    <p:sldId id="690" r:id="rId20"/>
    <p:sldId id="691" r:id="rId21"/>
    <p:sldId id="693" r:id="rId22"/>
    <p:sldId id="692" r:id="rId23"/>
    <p:sldId id="695" r:id="rId24"/>
    <p:sldId id="694" r:id="rId25"/>
    <p:sldId id="696" r:id="rId26"/>
    <p:sldId id="697" r:id="rId27"/>
    <p:sldId id="698" r:id="rId28"/>
    <p:sldId id="700" r:id="rId29"/>
    <p:sldId id="699" r:id="rId30"/>
    <p:sldId id="701" r:id="rId31"/>
    <p:sldId id="702" r:id="rId32"/>
    <p:sldId id="705" r:id="rId33"/>
    <p:sldId id="703" r:id="rId34"/>
    <p:sldId id="706" r:id="rId35"/>
    <p:sldId id="707" r:id="rId36"/>
    <p:sldId id="708" r:id="rId37"/>
    <p:sldId id="709" r:id="rId38"/>
    <p:sldId id="710" r:id="rId39"/>
    <p:sldId id="704" r:id="rId40"/>
    <p:sldId id="711" r:id="rId41"/>
    <p:sldId id="712" r:id="rId42"/>
    <p:sldId id="713" r:id="rId43"/>
    <p:sldId id="714" r:id="rId44"/>
    <p:sldId id="715" r:id="rId45"/>
    <p:sldId id="716" r:id="rId46"/>
    <p:sldId id="717" r:id="rId47"/>
    <p:sldId id="718" r:id="rId48"/>
    <p:sldId id="719" r:id="rId49"/>
    <p:sldId id="720" r:id="rId50"/>
    <p:sldId id="722" r:id="rId51"/>
    <p:sldId id="723" r:id="rId52"/>
    <p:sldId id="743" r:id="rId53"/>
    <p:sldId id="724" r:id="rId54"/>
    <p:sldId id="725" r:id="rId55"/>
    <p:sldId id="726" r:id="rId56"/>
    <p:sldId id="727" r:id="rId57"/>
    <p:sldId id="728" r:id="rId58"/>
    <p:sldId id="730" r:id="rId59"/>
    <p:sldId id="731" r:id="rId60"/>
    <p:sldId id="729" r:id="rId61"/>
    <p:sldId id="733" r:id="rId62"/>
    <p:sldId id="732" r:id="rId63"/>
    <p:sldId id="734" r:id="rId64"/>
    <p:sldId id="735" r:id="rId65"/>
    <p:sldId id="737" r:id="rId66"/>
    <p:sldId id="736" r:id="rId67"/>
    <p:sldId id="738" r:id="rId68"/>
    <p:sldId id="739" r:id="rId69"/>
    <p:sldId id="740" r:id="rId70"/>
    <p:sldId id="741" r:id="rId71"/>
    <p:sldId id="742" r:id="rId72"/>
    <p:sldId id="744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EC5F74"/>
    <a:srgbClr val="58B6E5"/>
    <a:srgbClr val="0B3774"/>
    <a:srgbClr val="4E753B"/>
    <a:srgbClr val="BD934E"/>
    <a:srgbClr val="2E4523"/>
    <a:srgbClr val="DCDCDC"/>
    <a:srgbClr val="0627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5" autoAdjust="0"/>
    <p:restoredTop sz="96104"/>
  </p:normalViewPr>
  <p:slideViewPr>
    <p:cSldViewPr snapToGrid="0">
      <p:cViewPr varScale="1">
        <p:scale>
          <a:sx n="120" d="100"/>
          <a:sy n="120" d="100"/>
        </p:scale>
        <p:origin x="7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3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3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8.xml"/><Relationship Id="rId7" Type="http://schemas.openxmlformats.org/officeDocument/2006/relationships/image" Target="../media/image11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5" Type="http://schemas.openxmlformats.org/officeDocument/2006/relationships/image" Target="../media/image30.emf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5" Type="http://schemas.openxmlformats.org/officeDocument/2006/relationships/image" Target="../media/image31.emf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5" Type="http://schemas.openxmlformats.org/officeDocument/2006/relationships/image" Target="../media/image32.emf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5" Type="http://schemas.openxmlformats.org/officeDocument/2006/relationships/image" Target="../media/image33.emf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5" Type="http://schemas.openxmlformats.org/officeDocument/2006/relationships/image" Target="../media/image34.emf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5" Type="http://schemas.openxmlformats.org/officeDocument/2006/relationships/image" Target="../media/image35.emf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6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9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0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1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4.xml"/><Relationship Id="rId7" Type="http://schemas.openxmlformats.org/officeDocument/2006/relationships/image" Target="../media/image11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5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6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8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9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3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4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6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7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8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9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0.xml"/><Relationship Id="rId5" Type="http://schemas.openxmlformats.org/officeDocument/2006/relationships/image" Target="../media/image37.em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1.xml"/><Relationship Id="rId5" Type="http://schemas.openxmlformats.org/officeDocument/2006/relationships/image" Target="../media/image38.emf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5" Type="http://schemas.openxmlformats.org/officeDocument/2006/relationships/image" Target="../media/image17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机器语言和汇编语言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128311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程序目标：检查从主存地址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 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开始存储的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的值设置为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如果没有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的值设置为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3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89977"/>
            <a:chOff x="1887176" y="1780606"/>
            <a:chExt cx="2532899" cy="11328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循环结构：遍历主存中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个地址存储的整数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选择结构：判断是否存在整数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996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287988"/>
            <a:chOff x="1887176" y="1780606"/>
            <a:chExt cx="2532899" cy="14381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129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寄存器初始化：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保存结果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保存当前需要读取的主存地址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保存整数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，用于后续比较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保存从主存中读取的数据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保存变量用于循环条件，初始为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F9C9D0B0-BF5E-739E-FCE4-1B0051AF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13" y="910944"/>
            <a:ext cx="245745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69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703487"/>
            <a:chOff x="1887176" y="1780606"/>
            <a:chExt cx="2532899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循环结构：遍历主存中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个地址存储的整数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循环条件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如果条件为假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进入循环，执行子任务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顺序执行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如果条件为真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不进入循环，执行子任务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后面的指令（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F9C9D0B0-BF5E-739E-FCE4-1B0051AF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13" y="910944"/>
            <a:ext cx="245745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C61F0122-F4B0-1E2E-DCC7-3139F3C58694}"/>
              </a:ext>
            </a:extLst>
          </p:cNvPr>
          <p:cNvSpPr/>
          <p:nvPr/>
        </p:nvSpPr>
        <p:spPr>
          <a:xfrm>
            <a:off x="7687339" y="2828260"/>
            <a:ext cx="1616149" cy="87187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73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703487"/>
            <a:chOff x="1887176" y="1780606"/>
            <a:chExt cx="2532899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循环结构：遍历主存中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个地址存储的整数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循环条件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没有生成条件指令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 x8, x0, offset=D3+4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99EA62A1-9E3C-AC4B-66E8-83F342E2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350" y="1032026"/>
            <a:ext cx="2402772" cy="554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4">
            <a:extLst>
              <a:ext uri="{FF2B5EF4-FFF2-40B4-BE49-F238E27FC236}">
                <a16:creationId xmlns:a16="http://schemas.microsoft.com/office/drawing/2014/main" id="{CD3B894A-D8C4-0F6F-5FC2-581D68847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517" y="1032026"/>
            <a:ext cx="155416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5">
            <a:extLst>
              <a:ext uri="{FF2B5EF4-FFF2-40B4-BE49-F238E27FC236}">
                <a16:creationId xmlns:a16="http://schemas.microsoft.com/office/drawing/2014/main" id="{E92225F8-91BA-2C97-7B03-D7008347C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966" y="3337075"/>
            <a:ext cx="1847850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Line 140">
            <a:extLst>
              <a:ext uri="{FF2B5EF4-FFF2-40B4-BE49-F238E27FC236}">
                <a16:creationId xmlns:a16="http://schemas.microsoft.com/office/drawing/2014/main" id="{92B2ADA7-97FB-B717-8EFE-6ADA726A78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95966" y="3327550"/>
            <a:ext cx="1847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右箭头 9">
            <a:extLst>
              <a:ext uri="{FF2B5EF4-FFF2-40B4-BE49-F238E27FC236}">
                <a16:creationId xmlns:a16="http://schemas.microsoft.com/office/drawing/2014/main" id="{B6B1559E-D6BD-D6EC-2203-046CA18853CC}"/>
              </a:ext>
            </a:extLst>
          </p:cNvPr>
          <p:cNvSpPr/>
          <p:nvPr/>
        </p:nvSpPr>
        <p:spPr>
          <a:xfrm>
            <a:off x="8730475" y="3040471"/>
            <a:ext cx="737692" cy="5741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767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703487"/>
            <a:chOff x="1887176" y="1780606"/>
            <a:chExt cx="2532899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选择结构：当前读取的主存数据是否等于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如果条件为真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 &lt;- 1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顺序执行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如果条件为假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的指令（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F9C9D0B0-BF5E-739E-FCE4-1B0051AF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13" y="910944"/>
            <a:ext cx="245745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11608DF-9BD3-5274-E47A-82E3727344C5}"/>
              </a:ext>
            </a:extLst>
          </p:cNvPr>
          <p:cNvSpPr/>
          <p:nvPr/>
        </p:nvSpPr>
        <p:spPr>
          <a:xfrm>
            <a:off x="7687340" y="4040373"/>
            <a:ext cx="1765003" cy="71238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492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4583407"/>
            <a:chOff x="1887176" y="1780606"/>
            <a:chExt cx="2532899" cy="200473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696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选择结构：当前读取的主存数据是否等于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没有生成条件指令如果条件为真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BNE x7, x6, offset=C2+4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保存下一个需要读取的数据地址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保存下一个需要比较的数据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保存自减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之后的值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919A79FD-8871-48CE-1BD0-061A901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11" y="389652"/>
            <a:ext cx="2636375" cy="596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1">
            <a:extLst>
              <a:ext uri="{FF2B5EF4-FFF2-40B4-BE49-F238E27FC236}">
                <a16:creationId xmlns:a16="http://schemas.microsoft.com/office/drawing/2014/main" id="{47BA4F6A-57E1-C77B-4115-E7DB5D2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52" y="533966"/>
            <a:ext cx="2016125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3">
            <a:extLst>
              <a:ext uri="{FF2B5EF4-FFF2-40B4-BE49-F238E27FC236}">
                <a16:creationId xmlns:a16="http://schemas.microsoft.com/office/drawing/2014/main" id="{06688F0A-F6B6-AC35-1D8C-C5A45841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793" y="2790680"/>
            <a:ext cx="171450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Line 140">
            <a:extLst>
              <a:ext uri="{FF2B5EF4-FFF2-40B4-BE49-F238E27FC236}">
                <a16:creationId xmlns:a16="http://schemas.microsoft.com/office/drawing/2014/main" id="{DF12F44C-2BB4-0199-84C5-DBDD51CDC3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700831" y="2650541"/>
            <a:ext cx="2384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右箭头 8">
            <a:extLst>
              <a:ext uri="{FF2B5EF4-FFF2-40B4-BE49-F238E27FC236}">
                <a16:creationId xmlns:a16="http://schemas.microsoft.com/office/drawing/2014/main" id="{15BCFCB4-62BC-08EE-1F27-8DD7577CA762}"/>
              </a:ext>
            </a:extLst>
          </p:cNvPr>
          <p:cNvSpPr/>
          <p:nvPr/>
        </p:nvSpPr>
        <p:spPr>
          <a:xfrm>
            <a:off x="8741688" y="2363462"/>
            <a:ext cx="737692" cy="5741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53">
            <a:extLst>
              <a:ext uri="{FF2B5EF4-FFF2-40B4-BE49-F238E27FC236}">
                <a16:creationId xmlns:a16="http://schemas.microsoft.com/office/drawing/2014/main" id="{0D49604C-A0F1-2A23-6E70-E1C1FB89F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6" b="7035"/>
          <a:stretch/>
        </p:blipFill>
        <p:spPr bwMode="auto">
          <a:xfrm>
            <a:off x="10035773" y="3721262"/>
            <a:ext cx="1714500" cy="47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53">
            <a:extLst>
              <a:ext uri="{FF2B5EF4-FFF2-40B4-BE49-F238E27FC236}">
                <a16:creationId xmlns:a16="http://schemas.microsoft.com/office/drawing/2014/main" id="{006DE895-6698-0275-E19D-CCFD71678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70" b="37691"/>
          <a:stretch/>
        </p:blipFill>
        <p:spPr bwMode="auto">
          <a:xfrm>
            <a:off x="10035773" y="4433249"/>
            <a:ext cx="1714500" cy="46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04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589975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循环结构：遍历主存中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个地址存储的整数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选择结构：判断是否存在整数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together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492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A3538DB1-2330-4E5C-8C01-7FB9EE9A0007}"/>
              </a:ext>
            </a:extLst>
          </p:cNvPr>
          <p:cNvSpPr/>
          <p:nvPr/>
        </p:nvSpPr>
        <p:spPr>
          <a:xfrm>
            <a:off x="905082" y="1798038"/>
            <a:ext cx="10294901" cy="49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B07CDF7-5300-C074-973C-B54108907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301733"/>
              </p:ext>
            </p:extLst>
          </p:nvPr>
        </p:nvGraphicFramePr>
        <p:xfrm>
          <a:off x="2913281" y="1620765"/>
          <a:ext cx="9114910" cy="4847583"/>
        </p:xfrm>
        <a:graphic>
          <a:graphicData uri="http://schemas.openxmlformats.org/drawingml/2006/table">
            <a:tbl>
              <a:tblPr/>
              <a:tblGrid>
                <a:gridCol w="1386959">
                  <a:extLst>
                    <a:ext uri="{9D8B030D-6E8A-4147-A177-3AD203B41FA5}">
                      <a16:colId xmlns:a16="http://schemas.microsoft.com/office/drawing/2014/main" val="768759060"/>
                    </a:ext>
                  </a:extLst>
                </a:gridCol>
                <a:gridCol w="1243332">
                  <a:extLst>
                    <a:ext uri="{9D8B030D-6E8A-4147-A177-3AD203B41FA5}">
                      <a16:colId xmlns:a16="http://schemas.microsoft.com/office/drawing/2014/main" val="3928828811"/>
                    </a:ext>
                  </a:extLst>
                </a:gridCol>
                <a:gridCol w="55735">
                  <a:extLst>
                    <a:ext uri="{9D8B030D-6E8A-4147-A177-3AD203B41FA5}">
                      <a16:colId xmlns:a16="http://schemas.microsoft.com/office/drawing/2014/main" val="2408758167"/>
                    </a:ext>
                  </a:extLst>
                </a:gridCol>
                <a:gridCol w="947504">
                  <a:extLst>
                    <a:ext uri="{9D8B030D-6E8A-4147-A177-3AD203B41FA5}">
                      <a16:colId xmlns:a16="http://schemas.microsoft.com/office/drawing/2014/main" val="1058639760"/>
                    </a:ext>
                  </a:extLst>
                </a:gridCol>
                <a:gridCol w="1016103">
                  <a:extLst>
                    <a:ext uri="{9D8B030D-6E8A-4147-A177-3AD203B41FA5}">
                      <a16:colId xmlns:a16="http://schemas.microsoft.com/office/drawing/2014/main" val="1513265338"/>
                    </a:ext>
                  </a:extLst>
                </a:gridCol>
                <a:gridCol w="923923">
                  <a:extLst>
                    <a:ext uri="{9D8B030D-6E8A-4147-A177-3AD203B41FA5}">
                      <a16:colId xmlns:a16="http://schemas.microsoft.com/office/drawing/2014/main" val="2609365328"/>
                    </a:ext>
                  </a:extLst>
                </a:gridCol>
                <a:gridCol w="958224">
                  <a:extLst>
                    <a:ext uri="{9D8B030D-6E8A-4147-A177-3AD203B41FA5}">
                      <a16:colId xmlns:a16="http://schemas.microsoft.com/office/drawing/2014/main" val="3804082571"/>
                    </a:ext>
                  </a:extLst>
                </a:gridCol>
                <a:gridCol w="1140436">
                  <a:extLst>
                    <a:ext uri="{9D8B030D-6E8A-4147-A177-3AD203B41FA5}">
                      <a16:colId xmlns:a16="http://schemas.microsoft.com/office/drawing/2014/main" val="441953974"/>
                    </a:ext>
                  </a:extLst>
                </a:gridCol>
                <a:gridCol w="1442694">
                  <a:extLst>
                    <a:ext uri="{9D8B030D-6E8A-4147-A177-3AD203B41FA5}">
                      <a16:colId xmlns:a16="http://schemas.microsoft.com/office/drawing/2014/main" val="792858665"/>
                    </a:ext>
                  </a:extLst>
                </a:gridCol>
              </a:tblGrid>
              <a:tr h="25985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地址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31    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25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24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20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19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15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14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12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7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 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959217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0024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96563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591735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63079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171234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0034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773566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0030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1 1111110010 1 11111111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1101111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jal x0,-28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21480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002C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x8,x8,-1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267728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0028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lw x7,0(x5)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72971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0000 0000 0100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x5,x5,4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560625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0 0000001010 0 00000000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1101111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jal x0,20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87636"/>
                  </a:ext>
                </a:extLst>
              </a:tr>
              <a:tr h="257689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001C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x9,x0,1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990342"/>
                  </a:ext>
                </a:extLst>
              </a:tr>
              <a:tr h="262021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0018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0110 0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bne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x7,x6,12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770664"/>
                  </a:ext>
                </a:extLst>
              </a:tr>
              <a:tr h="268516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beq x8,x0,32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566197"/>
                  </a:ext>
                </a:extLst>
              </a:tr>
              <a:tr h="275013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0000 0000 1010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x8,x0,10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972626"/>
                  </a:ext>
                </a:extLst>
              </a:tr>
              <a:tr h="281509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000C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lw x7,0(x5)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86189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0008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x6,x0,5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494267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0001 0000 0000 0000 0000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0110111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B88F4D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lui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x5,0x10000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62496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andi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x9,x0,0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803123"/>
                  </a:ext>
                </a:extLst>
              </a:tr>
            </a:tbl>
          </a:graphicData>
        </a:graphic>
      </p:graphicFrame>
      <p:sp>
        <p:nvSpPr>
          <p:cNvPr id="8" name="虚尾箭头 7">
            <a:extLst>
              <a:ext uri="{FF2B5EF4-FFF2-40B4-BE49-F238E27FC236}">
                <a16:creationId xmlns:a16="http://schemas.microsoft.com/office/drawing/2014/main" id="{73606388-27D3-FBAF-7DE6-9405EBFE1042}"/>
              </a:ext>
            </a:extLst>
          </p:cNvPr>
          <p:cNvSpPr/>
          <p:nvPr/>
        </p:nvSpPr>
        <p:spPr>
          <a:xfrm rot="5400000" flipH="1" flipV="1">
            <a:off x="10966068" y="739571"/>
            <a:ext cx="659219" cy="713924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3">
            <a:extLst>
              <a:ext uri="{FF2B5EF4-FFF2-40B4-BE49-F238E27FC236}">
                <a16:creationId xmlns:a16="http://schemas.microsoft.com/office/drawing/2014/main" id="{880831CB-D5EE-A272-1D55-AF939FAC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9" y="1162544"/>
            <a:ext cx="2111558" cy="530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069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128311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程序目标：检查主存地址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 0000~x1000 0003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存储的字从左到右出现的第一个“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如果找到，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的值设置为第一个“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”在字中的位置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如果没有找到，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的值设置为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263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机器语言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513307"/>
            <a:chOff x="1887176" y="1780606"/>
            <a:chExt cx="2532899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选择结构：判断该字是否为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是：说明不存在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否：一定存在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，但是位置不确定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循环结构：从左到右遍历该字中的每个位直到找到第一个“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958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2913140"/>
            <a:chOff x="1887176" y="1780606"/>
            <a:chExt cx="1490085" cy="127417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207951" cy="96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寄存器初始化：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保存需要读取的主存地址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保存从主存中读取出的字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保存结果，初始为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4">
            <a:extLst>
              <a:ext uri="{FF2B5EF4-FFF2-40B4-BE49-F238E27FC236}">
                <a16:creationId xmlns:a16="http://schemas.microsoft.com/office/drawing/2014/main" id="{A788286E-BE4A-F381-D70F-151A4F3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896" y="1279414"/>
            <a:ext cx="4294187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500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3703485"/>
            <a:chOff x="1887176" y="1780606"/>
            <a:chExt cx="1490085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02410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选择结构：判断该字是否为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 == 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判断字中是否有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如果条件为假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顺序执行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如果条件为真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4">
            <a:extLst>
              <a:ext uri="{FF2B5EF4-FFF2-40B4-BE49-F238E27FC236}">
                <a16:creationId xmlns:a16="http://schemas.microsoft.com/office/drawing/2014/main" id="{A788286E-BE4A-F381-D70F-151A4F3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57" y="1234262"/>
            <a:ext cx="4294187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16541EC1-5E92-E484-5EC3-1D4A2F8CFB80}"/>
              </a:ext>
            </a:extLst>
          </p:cNvPr>
          <p:cNvSpPr/>
          <p:nvPr/>
        </p:nvSpPr>
        <p:spPr>
          <a:xfrm>
            <a:off x="7368363" y="2923952"/>
            <a:ext cx="1818167" cy="69111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86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3287986"/>
            <a:chOff x="1887176" y="1780606"/>
            <a:chExt cx="1490085" cy="14381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02410" cy="1129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选择结构：判断该字是否为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 == 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判断字中是否有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没有生成条件指令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 x8, x0, C2+4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61">
            <a:extLst>
              <a:ext uri="{FF2B5EF4-FFF2-40B4-BE49-F238E27FC236}">
                <a16:creationId xmlns:a16="http://schemas.microsoft.com/office/drawing/2014/main" id="{0A9929B1-6BA8-4069-BC72-87D89C4C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491" y="1362629"/>
            <a:ext cx="2016125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62">
            <a:extLst>
              <a:ext uri="{FF2B5EF4-FFF2-40B4-BE49-F238E27FC236}">
                <a16:creationId xmlns:a16="http://schemas.microsoft.com/office/drawing/2014/main" id="{EFD4AD04-4A75-71A5-407B-ABB9038A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140" y="3602593"/>
            <a:ext cx="17145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Line 140">
            <a:extLst>
              <a:ext uri="{FF2B5EF4-FFF2-40B4-BE49-F238E27FC236}">
                <a16:creationId xmlns:a16="http://schemas.microsoft.com/office/drawing/2014/main" id="{52729B98-04BF-63DF-5AF7-5630563D8D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005491" y="3442254"/>
            <a:ext cx="209436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图片 2">
            <a:extLst>
              <a:ext uri="{FF2B5EF4-FFF2-40B4-BE49-F238E27FC236}">
                <a16:creationId xmlns:a16="http://schemas.microsoft.com/office/drawing/2014/main" id="{08A2322C-8E70-E5D6-13ED-7A54A342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11" y="1362629"/>
            <a:ext cx="418465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768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3703485"/>
            <a:chOff x="1887176" y="1780606"/>
            <a:chExt cx="1490085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02410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循环结构：判断当前最高位是否为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 &lt; 0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判断最高位是否为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如果条件为假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进入循环，执行子任务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（顺序执行）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如果条件为真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不进入循环，执行子任务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后面的指令（跳转）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4">
            <a:extLst>
              <a:ext uri="{FF2B5EF4-FFF2-40B4-BE49-F238E27FC236}">
                <a16:creationId xmlns:a16="http://schemas.microsoft.com/office/drawing/2014/main" id="{A788286E-BE4A-F381-D70F-151A4F3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57" y="1234262"/>
            <a:ext cx="4294187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F8EC22A9-850E-EFB9-06B1-87B2D3ABFEB2}"/>
              </a:ext>
            </a:extLst>
          </p:cNvPr>
          <p:cNvSpPr/>
          <p:nvPr/>
        </p:nvSpPr>
        <p:spPr>
          <a:xfrm>
            <a:off x="8653150" y="3944678"/>
            <a:ext cx="1818167" cy="69111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580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3287986"/>
            <a:chOff x="1887176" y="1780606"/>
            <a:chExt cx="1490085" cy="14381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58532" cy="1129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循环结构：判断当前最高位是否为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 &lt; 0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判断最高位是否为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没有生成条件指令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BLT x8, x0, D3+4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57">
            <a:extLst>
              <a:ext uri="{FF2B5EF4-FFF2-40B4-BE49-F238E27FC236}">
                <a16:creationId xmlns:a16="http://schemas.microsoft.com/office/drawing/2014/main" id="{CB91E564-8F62-EA23-3462-73853D3A9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920" y="1522184"/>
            <a:ext cx="1554163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8">
            <a:extLst>
              <a:ext uri="{FF2B5EF4-FFF2-40B4-BE49-F238E27FC236}">
                <a16:creationId xmlns:a16="http://schemas.microsoft.com/office/drawing/2014/main" id="{D74E21F1-5AEF-0938-8915-8BEBDD34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369" y="3827234"/>
            <a:ext cx="1847850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Line 140">
            <a:extLst>
              <a:ext uri="{FF2B5EF4-FFF2-40B4-BE49-F238E27FC236}">
                <a16:creationId xmlns:a16="http://schemas.microsoft.com/office/drawing/2014/main" id="{61C9055D-00A9-B7B5-0D74-AF9B20C125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43460" y="3833584"/>
            <a:ext cx="177075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图片 3">
            <a:extLst>
              <a:ext uri="{FF2B5EF4-FFF2-40B4-BE49-F238E27FC236}">
                <a16:creationId xmlns:a16="http://schemas.microsoft.com/office/drawing/2014/main" id="{77DB1E4D-471B-D88E-726B-AB6269D5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681" y="1647592"/>
            <a:ext cx="3860800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58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882637"/>
            <a:chOff x="1887176" y="1780606"/>
            <a:chExt cx="2532899" cy="16982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89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选择结构：判断该字是否为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是：说明不存在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否：一定存在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，但是位置不确定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循环结构：从左到右遍历该字中的每个位直到找到第一个“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together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87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1D89CF8-F649-6E14-DC5D-5A3D2EDA2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33210"/>
              </p:ext>
            </p:extLst>
          </p:nvPr>
        </p:nvGraphicFramePr>
        <p:xfrm>
          <a:off x="4029740" y="1644798"/>
          <a:ext cx="7849634" cy="4446278"/>
        </p:xfrm>
        <a:graphic>
          <a:graphicData uri="http://schemas.openxmlformats.org/drawingml/2006/table">
            <a:tbl>
              <a:tblPr/>
              <a:tblGrid>
                <a:gridCol w="1193701">
                  <a:extLst>
                    <a:ext uri="{9D8B030D-6E8A-4147-A177-3AD203B41FA5}">
                      <a16:colId xmlns:a16="http://schemas.microsoft.com/office/drawing/2014/main" val="38815619"/>
                    </a:ext>
                  </a:extLst>
                </a:gridCol>
                <a:gridCol w="1070772">
                  <a:extLst>
                    <a:ext uri="{9D8B030D-6E8A-4147-A177-3AD203B41FA5}">
                      <a16:colId xmlns:a16="http://schemas.microsoft.com/office/drawing/2014/main" val="316756295"/>
                    </a:ext>
                  </a:extLst>
                </a:gridCol>
                <a:gridCol w="46906">
                  <a:extLst>
                    <a:ext uri="{9D8B030D-6E8A-4147-A177-3AD203B41FA5}">
                      <a16:colId xmlns:a16="http://schemas.microsoft.com/office/drawing/2014/main" val="2770174956"/>
                    </a:ext>
                  </a:extLst>
                </a:gridCol>
                <a:gridCol w="818446">
                  <a:extLst>
                    <a:ext uri="{9D8B030D-6E8A-4147-A177-3AD203B41FA5}">
                      <a16:colId xmlns:a16="http://schemas.microsoft.com/office/drawing/2014/main" val="1732667177"/>
                    </a:ext>
                  </a:extLst>
                </a:gridCol>
                <a:gridCol w="875057">
                  <a:extLst>
                    <a:ext uri="{9D8B030D-6E8A-4147-A177-3AD203B41FA5}">
                      <a16:colId xmlns:a16="http://schemas.microsoft.com/office/drawing/2014/main" val="1546291904"/>
                    </a:ext>
                  </a:extLst>
                </a:gridCol>
                <a:gridCol w="795800">
                  <a:extLst>
                    <a:ext uri="{9D8B030D-6E8A-4147-A177-3AD203B41FA5}">
                      <a16:colId xmlns:a16="http://schemas.microsoft.com/office/drawing/2014/main" val="3155559203"/>
                    </a:ext>
                  </a:extLst>
                </a:gridCol>
                <a:gridCol w="824916">
                  <a:extLst>
                    <a:ext uri="{9D8B030D-6E8A-4147-A177-3AD203B41FA5}">
                      <a16:colId xmlns:a16="http://schemas.microsoft.com/office/drawing/2014/main" val="585304597"/>
                    </a:ext>
                  </a:extLst>
                </a:gridCol>
                <a:gridCol w="981811">
                  <a:extLst>
                    <a:ext uri="{9D8B030D-6E8A-4147-A177-3AD203B41FA5}">
                      <a16:colId xmlns:a16="http://schemas.microsoft.com/office/drawing/2014/main" val="3118725943"/>
                    </a:ext>
                  </a:extLst>
                </a:gridCol>
                <a:gridCol w="1242225">
                  <a:extLst>
                    <a:ext uri="{9D8B030D-6E8A-4147-A177-3AD203B41FA5}">
                      <a16:colId xmlns:a16="http://schemas.microsoft.com/office/drawing/2014/main" val="2236332836"/>
                    </a:ext>
                  </a:extLst>
                </a:gridCol>
              </a:tblGrid>
              <a:tr h="367606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地址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31      25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24    20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19    15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14   12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11     7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6      0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解释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810356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509881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102404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810123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x9,x0,-1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787867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001C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1 1111111010 1 11111111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jal x0,-12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780423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slli x8,x8,1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07645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x9,x9,-1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598363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1010 0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blt x8,x0,20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86434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000C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1010 0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beq x8,x0,20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665065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0000 0001 1111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x9,x0,31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33790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lw x8,0(x5)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585078"/>
                  </a:ext>
                </a:extLst>
              </a:tr>
              <a:tr h="347912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0001 0000 0000 0000 0000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0110111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B88F4D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lui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x5,0x10000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830407"/>
                  </a:ext>
                </a:extLst>
              </a:tr>
            </a:tbl>
          </a:graphicData>
        </a:graphic>
      </p:graphicFrame>
      <p:sp>
        <p:nvSpPr>
          <p:cNvPr id="4" name="虚尾箭头 3">
            <a:extLst>
              <a:ext uri="{FF2B5EF4-FFF2-40B4-BE49-F238E27FC236}">
                <a16:creationId xmlns:a16="http://schemas.microsoft.com/office/drawing/2014/main" id="{8DC07189-799C-6FF4-FB8C-F670F62BDC54}"/>
              </a:ext>
            </a:extLst>
          </p:cNvPr>
          <p:cNvSpPr/>
          <p:nvPr/>
        </p:nvSpPr>
        <p:spPr>
          <a:xfrm rot="5400000" flipH="1" flipV="1">
            <a:off x="10966068" y="739571"/>
            <a:ext cx="659219" cy="713924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912C886F-4131-7F19-46A2-AEE06874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26" y="1428595"/>
            <a:ext cx="3377289" cy="400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663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051642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使用机器指令直接操作寄存器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通过控制指令实现结构化程序设计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程序开始阶段对寄存器进行初始化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需要注意控制指令跳转的条件和偏移量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请提问？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机器语言程序设计小结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850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汇编语言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581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4719764" cy="2849123"/>
            <a:chOff x="1887176" y="1780605"/>
            <a:chExt cx="1136328" cy="12461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23134" y="2202469"/>
              <a:ext cx="1100370" cy="8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指令集体系（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）是计算机硬件和软件之间的接口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处理器设计的依据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编写程序时所要注意的全部信息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85377" cy="25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ISA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：软硬件之间的接口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D62066-2053-6A5B-2489-C23815C1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11" y="2305412"/>
            <a:ext cx="5818054" cy="410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513306"/>
            <a:chOff x="1887176" y="1780606"/>
            <a:chExt cx="253289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汇编的目的是比机器语言更用户友好的程序设计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同时能够精确控制计算机能够执行的指令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因此，汇编语言使用了便于记忆的符号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使用操作码简化指令书写，例如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有意义的符号表示地址，例如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loop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0322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974970"/>
            <a:chOff x="1887176" y="1780606"/>
            <a:chExt cx="2532899" cy="17386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在汇编语言设计的程序执行前，必须被翻译成机器语言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负责进行翻译的程序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--&gt;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Assembler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进行翻译的过程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--&gt;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Assembly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相对应的，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将机器语言代码转换为汇编语言代码的过程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--&gt;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反汇编（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Disassembly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负责进行反汇编的程序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--&gt;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反汇编器（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Disassembler</a:t>
              </a:r>
              <a:r>
                <a:rPr lang="zh-CN" altLang="en-US" sz="2000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06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52592F4-445B-A303-8670-D5137F2479D9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6189102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汇编语言程序设计：示例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8E0C9CC7-2ED6-4E0F-B943-169F2FCAF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4" y="1164134"/>
            <a:ext cx="697392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</a:t>
            </a:r>
            <a:r>
              <a:rPr lang="en-US" altLang="zh-CN" sz="1400" b="1" kern="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E9D532-066F-D15E-C306-FF551B1608D8}"/>
              </a:ext>
            </a:extLst>
          </p:cNvPr>
          <p:cNvSpPr txBox="1"/>
          <p:nvPr/>
        </p:nvSpPr>
        <p:spPr>
          <a:xfrm>
            <a:off x="711427" y="2113289"/>
            <a:ext cx="4179550" cy="326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个整数之和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可以看到一些和此前的机器语言程序不同的地方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.data, .align, .word, .text, .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globl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numbers, main, again, exit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383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051642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汇编指示符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是汇编器的命令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告诉汇编器代码和数据的位置等信息，还可以指定程序中使用的数据常量等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”作为第一个字符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6265C49-72F4-753A-AFE9-F7BBC43EB240}"/>
              </a:ext>
            </a:extLst>
          </p:cNvPr>
          <p:cNvGrpSpPr/>
          <p:nvPr/>
        </p:nvGrpSpPr>
        <p:grpSpPr>
          <a:xfrm>
            <a:off x="2321441" y="4652466"/>
            <a:ext cx="8059738" cy="1815882"/>
            <a:chOff x="4012018" y="1468317"/>
            <a:chExt cx="8059738" cy="181588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8EF512D-F55F-6165-94E4-7EE2D785068B}"/>
                </a:ext>
              </a:extLst>
            </p:cNvPr>
            <p:cNvSpPr/>
            <p:nvPr/>
          </p:nvSpPr>
          <p:spPr>
            <a:xfrm>
              <a:off x="5389267" y="1509481"/>
              <a:ext cx="5688012" cy="17557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prstClr val="white"/>
                </a:solidFill>
                <a:latin typeface="Perpetua"/>
                <a:ea typeface="宋体" panose="02010600030101010101" pitchFamily="2" charset="-122"/>
              </a:endParaRP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F37BC1FD-E071-DCB6-9B93-4FA2568D2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2018" y="1468317"/>
              <a:ext cx="8059738" cy="1815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04	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.data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05	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.align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06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numbers: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.word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6, 3, 4, 6, 8, -2, 45, 5, 8, 5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0A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.text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0B	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.align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0C	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main</a:t>
              </a:r>
              <a:r>
                <a:rPr lang="zh-CN" altLang="pt-BR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	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9169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汇编语言程序包括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代码区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数据和代码被加载到内存中的不同区域</a:t>
              </a: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数据区：以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起始提示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代码区：以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起始提示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048794F-0397-ED4D-EE1C-9300288F3224}"/>
              </a:ext>
            </a:extLst>
          </p:cNvPr>
          <p:cNvGrpSpPr/>
          <p:nvPr/>
        </p:nvGrpSpPr>
        <p:grpSpPr>
          <a:xfrm>
            <a:off x="2396211" y="4578366"/>
            <a:ext cx="6942437" cy="1815882"/>
            <a:chOff x="2428109" y="4484063"/>
            <a:chExt cx="6942437" cy="181588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DD17B08-4D43-98A8-C334-2DF23AA3D805}"/>
                </a:ext>
              </a:extLst>
            </p:cNvPr>
            <p:cNvSpPr/>
            <p:nvPr/>
          </p:nvSpPr>
          <p:spPr>
            <a:xfrm>
              <a:off x="3997842" y="5459010"/>
              <a:ext cx="5372704" cy="765175"/>
            </a:xfrm>
            <a:prstGeom prst="rect">
              <a:avLst/>
            </a:prstGeom>
            <a:solidFill>
              <a:srgbClr val="FFCCFF"/>
            </a:solidFill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4D59A86-5B97-D194-BF27-713F1F1A55C2}"/>
                </a:ext>
              </a:extLst>
            </p:cNvPr>
            <p:cNvSpPr/>
            <p:nvPr/>
          </p:nvSpPr>
          <p:spPr>
            <a:xfrm>
              <a:off x="3993076" y="4528107"/>
              <a:ext cx="5372705" cy="765175"/>
            </a:xfrm>
            <a:prstGeom prst="rect">
              <a:avLst/>
            </a:prstGeom>
            <a:solidFill>
              <a:srgbClr val="CCFFFF"/>
            </a:solidFill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E026A966-57FC-C0B6-AD06-CF3F3A380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109" y="4484063"/>
              <a:ext cx="5042627" cy="1815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04			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.data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05					.align		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06	numbers:		.word		6, 3, 4, 6, 8, -2, 45, 5, 8, 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0A		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.text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0B					.align		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0C					.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main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6313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160676"/>
            <a:ext cx="10520454" cy="3752409"/>
            <a:chOff x="1887176" y="1780606"/>
            <a:chExt cx="2532899" cy="164126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32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数据和代码存储时的边界对齐</a:t>
              </a: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为了确保数据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代码对齐到预期的地址，可以使用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.align/.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balign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.align 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：将后续的数据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代码存储到以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结尾的地址中，即地址是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的倍数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.align 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”表示紧接着的数据保存在内存中时起始地址是以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结尾，即地址是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的倍数</a:t>
              </a:r>
              <a:endPara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balign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：将后续的数据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代码存储到按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字节对齐的地址中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“.</a:t>
              </a: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balign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4”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表示紧着的数据保存在内容中时起始地址是按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字节对齐，即数据按字（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bits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）对齐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BA53B97-5A38-E800-2CFD-14025EE15508}"/>
              </a:ext>
            </a:extLst>
          </p:cNvPr>
          <p:cNvGrpSpPr/>
          <p:nvPr/>
        </p:nvGrpSpPr>
        <p:grpSpPr>
          <a:xfrm>
            <a:off x="2320021" y="4988953"/>
            <a:ext cx="6186027" cy="1815882"/>
            <a:chOff x="2320021" y="5042118"/>
            <a:chExt cx="6186027" cy="181588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3C2B620-F5BA-55D6-D895-FBCB313D115D}"/>
                </a:ext>
              </a:extLst>
            </p:cNvPr>
            <p:cNvSpPr/>
            <p:nvPr/>
          </p:nvSpPr>
          <p:spPr>
            <a:xfrm>
              <a:off x="3827722" y="5111943"/>
              <a:ext cx="4678326" cy="1691415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BD0BF628-0412-AAE8-67BA-957E76AF1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021" y="5042118"/>
              <a:ext cx="5150715" cy="1815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04					.data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05			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.align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06	numbers:		.word		6, 3, 4, 6, 8, -2, 45, 5, 8, 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0A				.text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0B			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.align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0C					.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main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1816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1080079" cy="3472654"/>
            <a:chOff x="1887176" y="1780606"/>
            <a:chExt cx="2667634" cy="151890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13330" cy="1210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的数据可以按多种形式存储在内存中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位的字、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位的半字、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位的字节或字符串等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分别以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.word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.half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.byte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.string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作为命令提示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用法：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.word word1, word2, ...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作用：将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存储在一片连续的存储空间中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行表示将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个整数按字存储在数据区的一段连续空间中，并将起始地址标记为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A5EA742-CF48-0537-0FEF-8E7F4B66871E}"/>
              </a:ext>
            </a:extLst>
          </p:cNvPr>
          <p:cNvGrpSpPr/>
          <p:nvPr/>
        </p:nvGrpSpPr>
        <p:grpSpPr>
          <a:xfrm>
            <a:off x="2064159" y="5634648"/>
            <a:ext cx="5387160" cy="833700"/>
            <a:chOff x="2310812" y="5482040"/>
            <a:chExt cx="5387160" cy="8337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C6086F-CC89-3C1E-1CF0-552A543235A9}"/>
                </a:ext>
              </a:extLst>
            </p:cNvPr>
            <p:cNvSpPr/>
            <p:nvPr/>
          </p:nvSpPr>
          <p:spPr>
            <a:xfrm>
              <a:off x="3848987" y="5539688"/>
              <a:ext cx="3848985" cy="776052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348E34C-008B-4175-3C59-3B7880C13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812" y="5482040"/>
              <a:ext cx="5223722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04					.data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05					.align		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06	numbers: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.word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6, 3, 4, 6, 8, -2, 45, 5, 8, 5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40980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1080079" cy="3051641"/>
            <a:chOff x="1887176" y="1780606"/>
            <a:chExt cx="2667634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13330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的数据可以按多种形式存储在内存中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位的字、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位的半字、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位的字节或字符串等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分别以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.word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.half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.byte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.string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作为命令提示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.word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的用法，可以使用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.byte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.string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将字节或字符串存储在连续的内存空间中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需要注意的是，字符串以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空字符结尾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，即在每个字符串末尾，再存储一个字节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3755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1080079" cy="3051642"/>
            <a:chOff x="1887176" y="1780606"/>
            <a:chExt cx="2667634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13330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全局标记：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globl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label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程序段标记为全局可见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便于在不同文件间使用该标记的程序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一个汇编程序可以由多个汇编语言程序文件组成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globl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命令将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标记的程序片段设为全局标记，那么可以在其他文件中使用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A530E2D-0525-BD4F-B120-6DC6AE149FBE}"/>
              </a:ext>
            </a:extLst>
          </p:cNvPr>
          <p:cNvGrpSpPr/>
          <p:nvPr/>
        </p:nvGrpSpPr>
        <p:grpSpPr>
          <a:xfrm>
            <a:off x="2193722" y="5071730"/>
            <a:ext cx="7077869" cy="1089805"/>
            <a:chOff x="1896010" y="5071730"/>
            <a:chExt cx="7077869" cy="108980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8343680-7E96-6F79-AA48-5B86BA948D05}"/>
                </a:ext>
              </a:extLst>
            </p:cNvPr>
            <p:cNvSpPr/>
            <p:nvPr/>
          </p:nvSpPr>
          <p:spPr>
            <a:xfrm>
              <a:off x="3448180" y="5071730"/>
              <a:ext cx="5525699" cy="10845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D73A1A9-D429-EE25-FCC5-40C7A5717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010" y="5084317"/>
              <a:ext cx="6408018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0A				.text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0B					.align		2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0C					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</a:t>
              </a:r>
              <a:r>
                <a:rPr kumimoji="1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	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la		x5,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	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，整数地址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2356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4436636"/>
            <a:chOff x="1887176" y="1780606"/>
            <a:chExt cx="2532899" cy="19405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汇编语言的指令与机器语言指令不同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不再是完全由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的二进制位组合表示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而是采用了用户友好的助记符号，包含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各部分：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zh-CN" sz="2000" dirty="0">
                  <a:solidFill>
                    <a:srgbClr val="7030A0"/>
                  </a:solidFill>
                </a:rPr>
                <a:t>标记（</a:t>
              </a:r>
              <a:r>
                <a:rPr lang="pt-BR" altLang="zh-CN" sz="2000" dirty="0">
                  <a:solidFill>
                    <a:srgbClr val="7030A0"/>
                  </a:solidFill>
                </a:rPr>
                <a:t>LABEL</a:t>
              </a:r>
              <a:r>
                <a:rPr lang="zh-CN" altLang="zh-CN" sz="2000" dirty="0">
                  <a:solidFill>
                    <a:srgbClr val="7030A0"/>
                  </a:solidFill>
                </a:rPr>
                <a:t>）</a:t>
              </a:r>
              <a:r>
                <a:rPr lang="zh-CN" altLang="zh-CN" sz="2000" dirty="0">
                  <a:solidFill>
                    <a:srgbClr val="00B050"/>
                  </a:solidFill>
                </a:rPr>
                <a:t> </a:t>
              </a:r>
              <a:r>
                <a:rPr lang="zh-CN" altLang="zh-CN" sz="2000" dirty="0">
                  <a:solidFill>
                    <a:srgbClr val="C00000"/>
                  </a:solidFill>
                </a:rPr>
                <a:t>操作码（</a:t>
              </a:r>
              <a:r>
                <a:rPr lang="pt-BR" altLang="zh-CN" sz="2000" dirty="0">
                  <a:solidFill>
                    <a:srgbClr val="C00000"/>
                  </a:solidFill>
                </a:rPr>
                <a:t>OPCODE</a:t>
              </a:r>
              <a:r>
                <a:rPr lang="zh-CN" altLang="zh-CN" sz="2000" dirty="0">
                  <a:solidFill>
                    <a:srgbClr val="C00000"/>
                  </a:solidFill>
                </a:rPr>
                <a:t>） </a:t>
              </a:r>
              <a:r>
                <a:rPr lang="zh-CN" altLang="zh-CN" sz="2000" dirty="0"/>
                <a:t>操作数（</a:t>
              </a:r>
              <a:r>
                <a:rPr lang="pt-BR" altLang="zh-CN" sz="2000" dirty="0"/>
                <a:t>OPERANDS</a:t>
              </a:r>
              <a:r>
                <a:rPr lang="zh-CN" altLang="zh-CN" sz="2000" dirty="0"/>
                <a:t>） </a:t>
              </a:r>
              <a:r>
                <a:rPr lang="pt-BR" altLang="zh-CN" sz="2000" dirty="0">
                  <a:solidFill>
                    <a:srgbClr val="00B050"/>
                  </a:solidFill>
                </a:rPr>
                <a:t>#</a:t>
              </a:r>
              <a:r>
                <a:rPr lang="zh-CN" altLang="zh-CN" sz="2000" dirty="0">
                  <a:solidFill>
                    <a:srgbClr val="00B050"/>
                  </a:solidFill>
                </a:rPr>
                <a:t>注释（</a:t>
              </a:r>
              <a:r>
                <a:rPr lang="pt-BR" altLang="zh-CN" sz="2000" dirty="0">
                  <a:solidFill>
                    <a:srgbClr val="00B050"/>
                  </a:solidFill>
                </a:rPr>
                <a:t>COMMENTS</a:t>
              </a:r>
              <a:r>
                <a:rPr lang="zh-CN" altLang="zh-CN" sz="2000" dirty="0">
                  <a:solidFill>
                    <a:srgbClr val="00B050"/>
                  </a:solidFill>
                </a:rPr>
                <a:t>）</a:t>
              </a:r>
              <a:endParaRPr lang="en-US" altLang="zh-CN" sz="2000" dirty="0">
                <a:solidFill>
                  <a:srgbClr val="00B05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个部分中标记和注释为可选部分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汇编语言指令将会被翻译成机器语言指令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自由格式：单词之间的空格不会改变程序的含义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95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3051707"/>
            <a:chOff x="1887176" y="1780605"/>
            <a:chExt cx="2532899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与执行程序的计算机指令集紧密相关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每种指令集都有自己的低级语言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机器语言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：依据指令集使用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二进制编码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，直接在计算机上执行，不需要经过语言处理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：依据指令集的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汇编语言格式编写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，需经过语言处理，翻译为机器语言才能在计算机上执行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25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低级语言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427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3"/>
            <a:ext cx="6189102" cy="5221465"/>
            <a:chOff x="1887176" y="1780606"/>
            <a:chExt cx="1490085" cy="22838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1975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标记：用于显式标识存储单元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命名规范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由字母、数字及下划线组成，以冒号结尾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指令操作码属于保留字，不能用做标记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大小写敏感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在当前文件中定义的，或是其他文件中使用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定义的标记，可以在汇编程序中使用，与定义出现的位置无关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没有被程序引用的指令，可以不做标记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常用于跳转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CCEFA15-ACA2-7600-061E-9F5E59B94931}"/>
              </a:ext>
            </a:extLst>
          </p:cNvPr>
          <p:cNvGrpSpPr/>
          <p:nvPr/>
        </p:nvGrpSpPr>
        <p:grpSpPr>
          <a:xfrm>
            <a:off x="7044642" y="1413063"/>
            <a:ext cx="4906354" cy="4031873"/>
            <a:chOff x="5906958" y="1558972"/>
            <a:chExt cx="4906354" cy="403187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6C7703F-2593-2F06-EDC7-944178871481}"/>
                </a:ext>
              </a:extLst>
            </p:cNvPr>
            <p:cNvSpPr/>
            <p:nvPr/>
          </p:nvSpPr>
          <p:spPr>
            <a:xfrm>
              <a:off x="6260204" y="1628791"/>
              <a:ext cx="4553108" cy="3878874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2CB27ABB-AFE9-FB14-6B60-3B66F5F9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958" y="1558972"/>
              <a:ext cx="4906354" cy="4031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06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numbers: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.word		6, 3, 4, 6, 8, -2, 45, 5, 8, 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0A				.text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0B					.align		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0C					.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la			x5,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0E	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x8, x0, 0	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0F	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x9, x0, 10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13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x9, x0,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14	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x6, 0(x5)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15					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x8, x6, x8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16	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x5, x5, 4	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17					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x9, x9, -1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18					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x0,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endPara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19</a:t>
              </a: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......				</a:t>
              </a:r>
              <a:endParaRPr kumimoji="1" lang="zh-CN" alt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0736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3"/>
            <a:ext cx="6890852" cy="4765314"/>
            <a:chOff x="1887176" y="1780606"/>
            <a:chExt cx="1490085" cy="20843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177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操作码和操作数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每条指令必须包含一个操作码和若干个操作数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操作码：使用助记符表示指令的操作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操作数：可以是寄存器或立即数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x31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通常用十进制数表示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使用前缀“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0x”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的十六进制数表示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使用标记，表示一个存储的地址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819CCB-32D7-E8E2-C982-306659EB0C73}"/>
              </a:ext>
            </a:extLst>
          </p:cNvPr>
          <p:cNvSpPr/>
          <p:nvPr/>
        </p:nvSpPr>
        <p:spPr>
          <a:xfrm>
            <a:off x="10802679" y="2264734"/>
            <a:ext cx="850605" cy="2339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F8BA1A-C6CF-44E3-7F4E-4D7A1CA1535F}"/>
              </a:ext>
            </a:extLst>
          </p:cNvPr>
          <p:cNvSpPr/>
          <p:nvPr/>
        </p:nvSpPr>
        <p:spPr>
          <a:xfrm>
            <a:off x="10781412" y="1766388"/>
            <a:ext cx="988829" cy="2578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655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3"/>
            <a:ext cx="6890852" cy="3513305"/>
            <a:chOff x="1887176" y="1780606"/>
            <a:chExt cx="1490085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整数运算指令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操作数数目为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个（除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类型汇编指令格式：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</a:rPr>
                <a:t>  </a:t>
              </a:r>
              <a:r>
                <a:rPr lang="en-US" altLang="zh-CN" sz="2000" dirty="0">
                  <a:latin typeface="+mn-ea"/>
                </a:rPr>
                <a:t>RD,</a:t>
              </a:r>
              <a:r>
                <a:rPr lang="zh-CN" altLang="en-US" sz="2000" dirty="0">
                  <a:latin typeface="+mn-ea"/>
                </a:rPr>
                <a:t> </a:t>
              </a:r>
              <a:r>
                <a:rPr lang="en-US" altLang="zh-CN" sz="2000" dirty="0">
                  <a:latin typeface="+mn-ea"/>
                </a:rPr>
                <a:t>RS1,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imm12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RV32I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的立即数是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位补码表示的整数，取值范围是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highlight>
                  <a:srgbClr val="FFFF00"/>
                </a:highlight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highlight>
                  <a:srgbClr val="FFFF00"/>
                </a:highlight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highlight>
                  <a:srgbClr val="FFFF00"/>
                </a:highlight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69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2"/>
            <a:ext cx="6890852" cy="2589975"/>
            <a:chOff x="1887176" y="1780606"/>
            <a:chExt cx="1490085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整数运算指令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操作数数目为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个（除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类型汇编指令格式：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  </a:t>
              </a:r>
              <a:r>
                <a:rPr lang="en-US" altLang="zh-CN" sz="2000" dirty="0">
                  <a:latin typeface="+mn-ea"/>
                </a:rPr>
                <a:t>RD, RS1, RS2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382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1"/>
            <a:ext cx="6890852" cy="3974969"/>
            <a:chOff x="1887176" y="1780606"/>
            <a:chExt cx="1490085" cy="17386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整数运算指令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操作数数目为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个（除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类型汇编指令格式：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  </a:t>
              </a:r>
              <a:r>
                <a:rPr lang="en-US" altLang="zh-CN" sz="2000" dirty="0">
                  <a:latin typeface="+mn-ea"/>
                </a:rPr>
                <a:t>RD,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imm20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指令通常用于加载一个较大的常数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使用十六进制数表示立即数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例如：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x5, 0x10000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835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6" y="1246879"/>
            <a:ext cx="7007809" cy="4898301"/>
            <a:chOff x="1887176" y="1780606"/>
            <a:chExt cx="1515376" cy="214246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461072" cy="183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数据传送指令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加载指令汇编格式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RD,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imm12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(RS1)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个操作数，包括基址寄存器、偏移量、目标寄存器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lw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lb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lh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lbu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lhu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存储指令汇编格式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RS2,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imm12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(RS1)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个操作数，包括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基址寄存器、偏移量、目标寄存器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微软雅黑" panose="020B0503020204020204" pitchFamily="34" charset="-122"/>
                </a:rPr>
                <a:t>sw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微软雅黑" panose="020B0503020204020204" pitchFamily="34" charset="-122"/>
                </a:rPr>
                <a:t>, sb,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微软雅黑" panose="020B0503020204020204" pitchFamily="34" charset="-122"/>
                </a:rPr>
                <a:t>sh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283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6" y="1246879"/>
            <a:ext cx="7007809" cy="5359966"/>
            <a:chOff x="1887176" y="1780606"/>
            <a:chExt cx="1515376" cy="234439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461072" cy="203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控制指令：条件分支、无条件跳转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条件分支指令格式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RS1, RS2, </a:t>
              </a:r>
              <a:r>
                <a:rPr kumimoji="1" lang="en-US" altLang="zh-CN" sz="2000" b="1" dirty="0">
                  <a:solidFill>
                    <a:srgbClr val="FF3399"/>
                  </a:solidFill>
                  <a:latin typeface="+mn-ea"/>
                </a:rPr>
                <a:t>LABEL</a:t>
              </a:r>
              <a:endParaRPr kumimoji="1" lang="en-US" altLang="zh-CN" sz="1600" b="1" dirty="0">
                <a:solidFill>
                  <a:srgbClr val="FF3399"/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LABEL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：标记，条件分支指令的目标地址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无条件跳转指令格式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汇编格式：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FF0000"/>
                  </a:solidFill>
                  <a:latin typeface="+mn-ea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RD, </a:t>
              </a:r>
              <a:r>
                <a:rPr kumimoji="1" lang="en-US" altLang="zh-CN" sz="2000" b="1" dirty="0">
                  <a:solidFill>
                    <a:srgbClr val="FF3399"/>
                  </a:solidFill>
                  <a:latin typeface="+mn-ea"/>
                </a:rPr>
                <a:t>LABEL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汇编格式：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FF0000"/>
                  </a:solidFill>
                  <a:latin typeface="+mn-ea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imm12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(RS1)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或 </a:t>
              </a:r>
              <a:r>
                <a:rPr lang="en-US" altLang="zh-CN" sz="2000" dirty="0" err="1">
                  <a:solidFill>
                    <a:srgbClr val="FF0000"/>
                  </a:solidFill>
                  <a:latin typeface="+mn-ea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RD,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RS1,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imm12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用于保存返回地址，注意 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目标寄存器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highlight>
                  <a:srgbClr val="FFFF00"/>
                </a:highlight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236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6189102" cy="4898300"/>
            <a:chOff x="1887176" y="1780606"/>
            <a:chExt cx="1490085" cy="21424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877726" cy="183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注释：提高程序可读性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对翻译过程没有影响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或“；”开头，至该行结束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或者使用类似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语言的注释语法“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 */”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注释为空行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与程序指令对齐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5564FA2-AB35-589D-0D13-EB1FAD73DFBD}"/>
              </a:ext>
            </a:extLst>
          </p:cNvPr>
          <p:cNvGrpSpPr/>
          <p:nvPr/>
        </p:nvGrpSpPr>
        <p:grpSpPr>
          <a:xfrm>
            <a:off x="4757739" y="1088855"/>
            <a:ext cx="7219876" cy="4524316"/>
            <a:chOff x="3604068" y="1088490"/>
            <a:chExt cx="7219876" cy="452431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EB72A7-6D1B-A13B-5A72-DBF9B7644351}"/>
                </a:ext>
              </a:extLst>
            </p:cNvPr>
            <p:cNvSpPr/>
            <p:nvPr/>
          </p:nvSpPr>
          <p:spPr>
            <a:xfrm>
              <a:off x="3957747" y="1088490"/>
              <a:ext cx="6866197" cy="4524315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E7D53ED-ECB2-B52B-C562-669EDB5EF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4068" y="1088491"/>
              <a:ext cx="7219876" cy="4524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01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02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计算一列数之和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03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07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08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</a:rPr>
                <a:t>初始化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09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		la			x5,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</a:rPr>
                <a:t>，整数地址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x8, x0, 0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x8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</a:rPr>
                <a:t>清零，一列数之和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x9, x0, 10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x9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</a:rPr>
                <a:t>，整数个数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10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11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循环计算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12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  <a:endPara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x5, x5, 4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，跟踪下一个整数地址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endPara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19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:		......						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anose="02020603050405020304" pitchFamily="18" charset="0"/>
                </a:rPr>
                <a:t>下一个任务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68266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22880" cy="3513305"/>
            <a:chOff x="1887176" y="1780606"/>
            <a:chExt cx="255755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325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Pseudoinstruction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在常规指令基础上实现的伪指令，目的是简化汇编程序员的工作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汇编器可以将其翻译为常规指令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Address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），将标记标识的地址，赋值给目标寄存器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2D3D572-A0BC-28B4-F0E2-93CBEC8D193D}"/>
              </a:ext>
            </a:extLst>
          </p:cNvPr>
          <p:cNvGrpSpPr/>
          <p:nvPr/>
        </p:nvGrpSpPr>
        <p:grpSpPr>
          <a:xfrm>
            <a:off x="1673485" y="5335818"/>
            <a:ext cx="8059737" cy="830997"/>
            <a:chOff x="1662853" y="5035487"/>
            <a:chExt cx="8059737" cy="830997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261CF77-3276-4DD8-AEBC-A12947537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853" y="5035487"/>
              <a:ext cx="805973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la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x5,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，整数地址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en-US" altLang="zh-CN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41777F-02B9-7D37-C95F-B4A21C01791E}"/>
                </a:ext>
              </a:extLst>
            </p:cNvPr>
            <p:cNvSpPr/>
            <p:nvPr/>
          </p:nvSpPr>
          <p:spPr>
            <a:xfrm>
              <a:off x="3215611" y="5235085"/>
              <a:ext cx="3155950" cy="431800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61280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123479"/>
            <a:ext cx="11239570" cy="5267632"/>
            <a:chOff x="1887176" y="1780606"/>
            <a:chExt cx="2706033" cy="230400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51729" cy="19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Pseudo Instruction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汇编指令格式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RD, </a:t>
              </a:r>
              <a:r>
                <a:rPr kumimoji="1" lang="en-US" altLang="zh-CN" sz="2000" b="1" dirty="0">
                  <a:solidFill>
                    <a:srgbClr val="FF3399"/>
                  </a:solidFill>
                  <a:latin typeface="+mn-ea"/>
                </a:rPr>
                <a:t>LABEL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RV32I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使用如下的内存分配方法：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将程序分配于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x0001 0000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x0FFF FFFF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将数据分配于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 0000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xBFFF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FFFF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指令，汇编器首先计算出标记相对于当前指令所在位置（即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拆分成高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位和低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最后将伪指令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翻译为如下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条指令：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2D3D572-A0BC-28B4-F0E2-93CBEC8D193D}"/>
              </a:ext>
            </a:extLst>
          </p:cNvPr>
          <p:cNvGrpSpPr/>
          <p:nvPr/>
        </p:nvGrpSpPr>
        <p:grpSpPr>
          <a:xfrm>
            <a:off x="6639703" y="1123479"/>
            <a:ext cx="5311294" cy="830997"/>
            <a:chOff x="1662854" y="5035487"/>
            <a:chExt cx="5311294" cy="830997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261CF77-3276-4DD8-AEBC-A12947537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854" y="5035487"/>
              <a:ext cx="5311294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la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x5,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，整数地址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en-US" altLang="zh-CN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41777F-02B9-7D37-C95F-B4A21C01791E}"/>
                </a:ext>
              </a:extLst>
            </p:cNvPr>
            <p:cNvSpPr/>
            <p:nvPr/>
          </p:nvSpPr>
          <p:spPr>
            <a:xfrm>
              <a:off x="3215611" y="5235085"/>
              <a:ext cx="1972266" cy="431800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71BA73D-B673-2294-4E0C-2520BEF723E7}"/>
              </a:ext>
            </a:extLst>
          </p:cNvPr>
          <p:cNvSpPr txBox="1"/>
          <p:nvPr/>
        </p:nvSpPr>
        <p:spPr>
          <a:xfrm>
            <a:off x="2035870" y="5891004"/>
            <a:ext cx="7788613" cy="96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725" lvl="2" indent="0">
              <a:lnSpc>
                <a:spcPct val="150000"/>
              </a:lnSpc>
              <a:buNone/>
            </a:pP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auipc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offsetHi</a:t>
            </a:r>
            <a:r>
              <a:rPr lang="en-US" altLang="zh-CN" sz="20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 </a:t>
            </a:r>
            <a:r>
              <a:rPr lang="en-US" altLang="zh-CN" sz="20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offsetHi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是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的高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位</a:t>
            </a:r>
          </a:p>
          <a:p>
            <a:pPr marL="593725" lvl="2" indent="0">
              <a:lnSpc>
                <a:spcPct val="150000"/>
              </a:lnSpc>
              <a:buNone/>
            </a:pP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offsetLo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	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 </a:t>
            </a:r>
            <a:r>
              <a:rPr lang="en-US" altLang="zh-CN" sz="20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offsetLo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是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的低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位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071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3051707"/>
            <a:chOff x="1887176" y="1780605"/>
            <a:chExt cx="2532899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的指令集合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机器上编写程序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机器语言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也可以将高级语言程序翻译到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机器上执行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94582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指令集体系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9933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123479"/>
            <a:ext cx="11239570" cy="5359965"/>
            <a:chOff x="1887176" y="1780606"/>
            <a:chExt cx="2706033" cy="234439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51729" cy="2035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Pseudo Instruction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汇编指令格式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li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RD,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imm32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Immediate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位的立即数，加载到目标寄存器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指令，汇编器首先将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imm32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位）拆分成高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位和低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再将伪指令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翻译为如下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条指令：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可以解决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位立即数加载的问题，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位，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6E0CDE-8C37-1B8E-A6FF-37BE42BCB875}"/>
              </a:ext>
            </a:extLst>
          </p:cNvPr>
          <p:cNvSpPr txBox="1"/>
          <p:nvPr/>
        </p:nvSpPr>
        <p:spPr>
          <a:xfrm>
            <a:off x="2071183" y="4636784"/>
            <a:ext cx="8745610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725" lvl="2" indent="0">
              <a:lnSpc>
                <a:spcPct val="150000"/>
              </a:lnSpc>
              <a:buNone/>
            </a:pP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lui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imm20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 imm20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是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imm32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的高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位</a:t>
            </a:r>
          </a:p>
          <a:p>
            <a:pPr marL="593725" lvl="2" indent="0">
              <a:lnSpc>
                <a:spcPct val="150000"/>
              </a:lnSpc>
              <a:buNone/>
            </a:pP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	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imm12	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 imm12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是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imm32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的低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0555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123479"/>
            <a:ext cx="11239570" cy="1204980"/>
            <a:chOff x="1887176" y="1780606"/>
            <a:chExt cx="2706033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51729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B69D659B-CEF6-0AB6-503F-C1C40F5973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362568"/>
              </p:ext>
            </p:extLst>
          </p:nvPr>
        </p:nvGraphicFramePr>
        <p:xfrm>
          <a:off x="1306937" y="2616894"/>
          <a:ext cx="9834607" cy="3790863"/>
        </p:xfrm>
        <a:graphic>
          <a:graphicData uri="http://schemas.openxmlformats.org/drawingml/2006/table">
            <a:tbl>
              <a:tblPr/>
              <a:tblGrid>
                <a:gridCol w="2499990">
                  <a:extLst>
                    <a:ext uri="{9D8B030D-6E8A-4147-A177-3AD203B41FA5}">
                      <a16:colId xmlns:a16="http://schemas.microsoft.com/office/drawing/2014/main" val="3161327045"/>
                    </a:ext>
                  </a:extLst>
                </a:gridCol>
                <a:gridCol w="3393688">
                  <a:extLst>
                    <a:ext uri="{9D8B030D-6E8A-4147-A177-3AD203B41FA5}">
                      <a16:colId xmlns:a16="http://schemas.microsoft.com/office/drawing/2014/main" val="2622477247"/>
                    </a:ext>
                  </a:extLst>
                </a:gridCol>
                <a:gridCol w="3940929">
                  <a:extLst>
                    <a:ext uri="{9D8B030D-6E8A-4147-A177-3AD203B41FA5}">
                      <a16:colId xmlns:a16="http://schemas.microsoft.com/office/drawing/2014/main" val="1569092366"/>
                    </a:ext>
                  </a:extLst>
                </a:gridCol>
              </a:tblGrid>
              <a:tr h="2540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伪指令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汇编</a:t>
                      </a: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指令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含义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48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14005"/>
                  </a:ext>
                </a:extLst>
              </a:tr>
              <a:tr h="5707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la	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Label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auipc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offsetHi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addi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offsetLo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加载地址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92532"/>
                  </a:ext>
                </a:extLst>
              </a:tr>
              <a:tr h="5707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li	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imm32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lui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imm20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addi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imm12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加载立即数（大于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</a:t>
                      </a: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位）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0264"/>
                  </a:ext>
                </a:extLst>
              </a:tr>
              <a:tr h="3249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	Label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jal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x0, </a:t>
                      </a: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Label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跳转（不保存返回地址）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0111"/>
                  </a:ext>
                </a:extLst>
              </a:tr>
              <a:tr h="2540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jr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         rs1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jalr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x0, 0(rs1)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寄存器跳转（不保存返回地址）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95636"/>
                  </a:ext>
                </a:extLst>
              </a:tr>
              <a:tr h="5707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beqz	rs1, Label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beq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rs1, x0, </a:t>
                      </a: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Label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等于零时跳转，其他条件分支指令也有类似伪指令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02138"/>
                  </a:ext>
                </a:extLst>
              </a:tr>
              <a:tr h="5067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slt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   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zrd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rs1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slt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rs1, x0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小于零时置位，其他置位指令也有类似伪指令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20129"/>
                  </a:ext>
                </a:extLst>
              </a:tr>
              <a:tr h="31504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mv 	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rs1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addi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rd, rs1, 0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寄存器间数据传送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961832"/>
                  </a:ext>
                </a:extLst>
              </a:tr>
              <a:tr h="34144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not 	rd, rs1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xori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rd, rs1, -1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按位取反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0066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53138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974970"/>
            <a:chOff x="1887176" y="1780606"/>
            <a:chExt cx="2532899" cy="17386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使用汇编指令直接操作寄存器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汇编指令必须包含操作码和若干操作数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标记和注释为可选部分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汇编语言程序分为代码区和数据区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通过汇编命令让汇编器更好地理解用户意图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通过伪指令使得汇编程序设计更易用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请提问？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汇编语言程序设计小结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7767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汇编过程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762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汇编器将汇编语言程序翻译成机器语言程序的过程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汇编语言指令和机器语言指令“一一对应”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7173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E0E5A78-90EB-7DF3-CB5B-F47D6F6208D8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51939" y="1511551"/>
            <a:ext cx="6189102" cy="2589976"/>
            <a:chOff x="1887176" y="1780606"/>
            <a:chExt cx="1490085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回到最初的汇编语言程序设计示例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个整数之和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思考：如何将该程序翻译为与机器语言一一对应的程序？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46A0D8F-A6B4-0017-839C-ECD9BEDD8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699519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026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2589975"/>
            <a:chOff x="1887176" y="1780606"/>
            <a:chExt cx="1490085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行：下面的内容位于数据区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行：下面的数据需要按字对齐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699519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421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4898299"/>
            <a:chOff x="1887176" y="1780606"/>
            <a:chExt cx="1490085" cy="21424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833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个十进制整数依次翻译为二进制补码整数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行：下面的内容位于代码区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行：后续的代码需要按字对齐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是一个全局标记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0D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行：不知道标记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相对于当前指令所在位置的偏移量，无法翻译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4" y="1164134"/>
            <a:ext cx="697392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370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426488"/>
            <a:chOff x="1887176" y="1780606"/>
            <a:chExt cx="2532899" cy="14987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190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汇编器将汇编语言程序翻译成机器语言程序的过程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汇编语言指令和机器语言指令“一一对应”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通过“两趟扫描”完成翻译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“第一趟”扫描：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标识出符号地址（标记）对应的实际的内存地址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建立符号表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453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3513306"/>
            <a:chOff x="1887176" y="1780606"/>
            <a:chExt cx="1490085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使用地址计数器 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 Counter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仍然是从程序的顶部开始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行：下面的内容位于数据区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0x1000 0000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303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2590041"/>
            <a:chOff x="1887176" y="1780605"/>
            <a:chExt cx="2532899" cy="11328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三种基本结构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94582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411B8D93-91E6-40EE-E223-17E2AF55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17" y="1522186"/>
            <a:ext cx="7084237" cy="444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0142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4436635"/>
            <a:chOff x="1887176" y="1780606"/>
            <a:chExt cx="1490085" cy="194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63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保持不变，因为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0x1000 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末尾有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，已经对齐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行：发现标记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，在符号表中增加一条记录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的值将增加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bytes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0x1000 0028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4" y="1164134"/>
            <a:ext cx="697392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E5C5D28-DA22-8642-9D46-DB7B25131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449475"/>
              </p:ext>
            </p:extLst>
          </p:nvPr>
        </p:nvGraphicFramePr>
        <p:xfrm>
          <a:off x="1431398" y="4068549"/>
          <a:ext cx="3088907" cy="64770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33115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3513306"/>
            <a:chOff x="1887176" y="1780606"/>
            <a:chExt cx="1490085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行：下面的内容位于代码区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0000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（代码区起始）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保持不变，因为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末尾有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，已对齐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是全局标记，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696329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779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4898301"/>
            <a:chOff x="1887176" y="1780606"/>
            <a:chExt cx="1490085" cy="214246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83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行：发现标记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，在符号表中增加一条记录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50000"/>
                </a:lnSpc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条基本指令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应该增加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0008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000C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0010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4" y="1164134"/>
            <a:ext cx="697392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		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E5C5D28-DA22-8642-9D46-DB7B25131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14235"/>
              </p:ext>
            </p:extLst>
          </p:nvPr>
        </p:nvGraphicFramePr>
        <p:xfrm>
          <a:off x="1421137" y="2977558"/>
          <a:ext cx="3088907" cy="9715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97091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4436634"/>
            <a:chOff x="1887176" y="1780606"/>
            <a:chExt cx="1490085" cy="194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63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以此类推向后继续扫描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10-12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，更新符号表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0014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14-18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，更新符号表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002C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699519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		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4697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4436634"/>
            <a:chOff x="1887176" y="1780606"/>
            <a:chExt cx="1490085" cy="194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63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以此类推向后继续扫描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10-12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，更新符号表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0014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14-18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，更新符号表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002C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E5C5D28-DA22-8642-9D46-DB7B25131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664883"/>
              </p:ext>
            </p:extLst>
          </p:nvPr>
        </p:nvGraphicFramePr>
        <p:xfrm>
          <a:off x="6096000" y="2457450"/>
          <a:ext cx="3088907" cy="16192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again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 0010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882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zh-CN" altLang="en-US" sz="1600" b="1" kern="10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0028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35104"/>
                  </a:ext>
                </a:extLst>
              </a:tr>
            </a:tbl>
          </a:graphicData>
        </a:graphic>
      </p:graphicFrame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3001F7F-DB19-2E77-50BA-5385F34340AF}"/>
              </a:ext>
            </a:extLst>
          </p:cNvPr>
          <p:cNvCxnSpPr/>
          <p:nvPr/>
        </p:nvCxnSpPr>
        <p:spPr>
          <a:xfrm>
            <a:off x="4678326" y="3211033"/>
            <a:ext cx="1275907" cy="3508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5FC36C1-F8A6-3729-D6B5-8E60ACA15827}"/>
              </a:ext>
            </a:extLst>
          </p:cNvPr>
          <p:cNvCxnSpPr>
            <a:cxnSpLocks/>
          </p:cNvCxnSpPr>
          <p:nvPr/>
        </p:nvCxnSpPr>
        <p:spPr>
          <a:xfrm flipV="1">
            <a:off x="4564912" y="3916833"/>
            <a:ext cx="1389321" cy="11584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4404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5175298"/>
            <a:chOff x="1887176" y="1780606"/>
            <a:chExt cx="2532899" cy="226362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95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汇编器将汇编语言程序翻译成机器语言程序的过程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汇编语言指令和机器语言指令“一一对应”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通过“两趟扫描”完成翻译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“第一趟”扫描：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标识出符号地址（标记）对应的实际的内存地址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建立符号表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“第二趟”扫描：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在符号表的帮助下，再次遍历汇编语言程序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汇编语言指令被翻译成机器语言指令，完成翻译工作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438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4436636"/>
            <a:chOff x="1887176" y="1780606"/>
            <a:chExt cx="1490085" cy="194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63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使用地址计数器 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仍然是从程序的顶部开始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0x1000 0000 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个整数依次翻译为二进制补码整数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0x1000 0028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5192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2589977"/>
            <a:chOff x="1887176" y="1780606"/>
            <a:chExt cx="1490085" cy="11328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0000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1533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57574E7-4CDA-7BA0-D5F6-961EF04E0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8927"/>
            <a:ext cx="5327944" cy="136582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5414403"/>
            <a:chOff x="1887176" y="1780606"/>
            <a:chExt cx="1490085" cy="236820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31403" cy="2059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行：翻译“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  x5, numbers”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查找符号表：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r>
                <a:rPr lang="en-US" altLang="zh-CN" b="0" kern="100" dirty="0">
                  <a:solidFill>
                    <a:srgbClr val="C00000"/>
                  </a:solidFill>
                  <a:latin typeface="+mn-ea"/>
                  <a:ea typeface="+mn-ea"/>
                </a:rPr>
                <a:t> = 0x1000 </a:t>
              </a:r>
              <a:r>
                <a:rPr lang="zh-CN" altLang="en-US" b="0" kern="100" dirty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zh-CN" b="0" kern="100" dirty="0">
                  <a:solidFill>
                    <a:srgbClr val="C00000"/>
                  </a:solidFill>
                  <a:latin typeface="+mn-ea"/>
                  <a:ea typeface="+mn-ea"/>
                </a:rPr>
                <a:t>0000</a:t>
              </a:r>
              <a:endParaRPr lang="zh-CN" altLang="zh-CN" b="0" kern="100" dirty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= 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0000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 - LC 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0x0FFF 0000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将伪指令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翻译为基本指令：</a:t>
              </a:r>
            </a:p>
            <a:p>
              <a:pPr lvl="1"/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x5, 0x0FFF0</a:t>
              </a:r>
            </a:p>
            <a:p>
              <a:pPr lvl="1"/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x5, x5, 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翻译为机器指令：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0008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87E6C1-32F0-5213-C3E5-00D87A344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64586"/>
              </p:ext>
            </p:extLst>
          </p:nvPr>
        </p:nvGraphicFramePr>
        <p:xfrm>
          <a:off x="8591415" y="464551"/>
          <a:ext cx="3088907" cy="16192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again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 0010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882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0028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351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1133312-D8E6-EC29-8F50-C6ECD9B27F26}"/>
              </a:ext>
            </a:extLst>
          </p:cNvPr>
          <p:cNvSpPr txBox="1"/>
          <p:nvPr/>
        </p:nvSpPr>
        <p:spPr>
          <a:xfrm>
            <a:off x="40096" y="6057791"/>
            <a:ext cx="49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endParaRPr lang="zh-CN" altLang="en-US" dirty="0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454F72E1-72A6-8BF1-7392-3C1BB447E249}"/>
              </a:ext>
            </a:extLst>
          </p:cNvPr>
          <p:cNvSpPr/>
          <p:nvPr/>
        </p:nvSpPr>
        <p:spPr>
          <a:xfrm>
            <a:off x="130488" y="5791978"/>
            <a:ext cx="225553" cy="2501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848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8"/>
            <a:ext cx="6189102" cy="5229735"/>
            <a:chOff x="1887176" y="1780606"/>
            <a:chExt cx="1490085" cy="228743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31403" cy="1978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行：直接翻译，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0010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行：翻译“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x9, x0, exit”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查找符号表：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en-US" altLang="zh-CN" b="0" kern="100" dirty="0">
                  <a:solidFill>
                    <a:srgbClr val="C00000"/>
                  </a:solidFill>
                  <a:latin typeface="+mn-ea"/>
                  <a:ea typeface="+mn-ea"/>
                </a:rPr>
                <a:t> = 0x0001 0028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LC 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kern="100" dirty="0">
                  <a:solidFill>
                    <a:srgbClr val="C00000"/>
                  </a:solidFill>
                  <a:latin typeface="+mn-ea"/>
                </a:rPr>
                <a:t>0x000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0</a:t>
              </a:r>
              <a:r>
                <a:rPr lang="en" altLang="zh-CN" kern="100" dirty="0">
                  <a:solidFill>
                    <a:srgbClr val="C00000"/>
                  </a:solidFill>
                  <a:latin typeface="+mn-ea"/>
                </a:rPr>
                <a:t> 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0</a:t>
              </a:r>
              <a:r>
                <a:rPr lang="en" altLang="zh-CN" kern="100" dirty="0">
                  <a:solidFill>
                    <a:srgbClr val="C00000"/>
                  </a:solidFill>
                  <a:latin typeface="+mn-ea"/>
                </a:rPr>
                <a:t>0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18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翻译为机器指令：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0014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		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7A335FC-8AC5-1506-AEC6-8D0F3A677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254049"/>
              </p:ext>
            </p:extLst>
          </p:nvPr>
        </p:nvGraphicFramePr>
        <p:xfrm>
          <a:off x="8591415" y="464551"/>
          <a:ext cx="3088907" cy="16192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again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 0010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882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0028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351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7D2D186-6FC9-F8FE-D88D-8F0AACA7B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1" y="5266056"/>
            <a:ext cx="5104430" cy="580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669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1205044"/>
            <a:chOff x="1887176" y="1780606"/>
            <a:chExt cx="2532899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顺序结构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94582" cy="488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</a:t>
              </a:r>
            </a:p>
            <a:p>
              <a:pPr>
                <a:lnSpc>
                  <a:spcPct val="125000"/>
                </a:lnSpc>
              </a:pP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4" name="Line 140">
            <a:extLst>
              <a:ext uri="{FF2B5EF4-FFF2-40B4-BE49-F238E27FC236}">
                <a16:creationId xmlns:a16="http://schemas.microsoft.com/office/drawing/2014/main" id="{F555AD3F-7D62-5C61-81B0-9154DFD25B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57798" y="2096767"/>
            <a:ext cx="4886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Line 140">
            <a:extLst>
              <a:ext uri="{FF2B5EF4-FFF2-40B4-BE49-F238E27FC236}">
                <a16:creationId xmlns:a16="http://schemas.microsoft.com/office/drawing/2014/main" id="{11CF2F5F-1422-A44D-FAA5-912766F56E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7310" y="4860604"/>
            <a:ext cx="4886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图片 2">
            <a:extLst>
              <a:ext uri="{FF2B5EF4-FFF2-40B4-BE49-F238E27FC236}">
                <a16:creationId xmlns:a16="http://schemas.microsoft.com/office/drawing/2014/main" id="{D5E0B308-7589-5885-AE7F-68DAB3B66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5" y="971229"/>
            <a:ext cx="1704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5E1D9690-A9E3-3C93-127F-409E7B337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8" y="2198367"/>
            <a:ext cx="1304925" cy="253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>
            <a:extLst>
              <a:ext uri="{FF2B5EF4-FFF2-40B4-BE49-F238E27FC236}">
                <a16:creationId xmlns:a16="http://schemas.microsoft.com/office/drawing/2014/main" id="{4568C1AD-90CF-2A4F-F6D7-5FC56D15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5" y="4989192"/>
            <a:ext cx="1863725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850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8"/>
            <a:ext cx="6189102" cy="5229736"/>
            <a:chOff x="1887176" y="1780606"/>
            <a:chExt cx="1490085" cy="228743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31403" cy="1978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14-17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行：直接翻译，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0024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行：翻译“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x0, again”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again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查找符号表：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again</a:t>
              </a:r>
              <a:r>
                <a:rPr lang="en-US" altLang="zh-CN" b="0" kern="100" dirty="0">
                  <a:solidFill>
                    <a:srgbClr val="C00000"/>
                  </a:solidFill>
                  <a:latin typeface="+mn-ea"/>
                  <a:ea typeface="+mn-ea"/>
                </a:rPr>
                <a:t> = 0x0001 0010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again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LC 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kern="100" dirty="0">
                  <a:solidFill>
                    <a:srgbClr val="C00000"/>
                  </a:solidFill>
                  <a:latin typeface="+mn-ea"/>
                </a:rPr>
                <a:t>0xFFFF 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FFEC</a:t>
              </a:r>
              <a:r>
                <a:rPr lang="zh-CN" altLang="en-US" kern="100" dirty="0">
                  <a:solidFill>
                    <a:srgbClr val="C00000"/>
                  </a:solidFill>
                  <a:latin typeface="+mn-ea"/>
                </a:rPr>
                <a:t>（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[-20]</a:t>
              </a:r>
              <a:r>
                <a:rPr lang="zh-CN" altLang="en-US" kern="100" baseline="-25000" dirty="0">
                  <a:solidFill>
                    <a:srgbClr val="C00000"/>
                  </a:solidFill>
                  <a:latin typeface="+mn-ea"/>
                </a:rPr>
                <a:t>补</a:t>
              </a:r>
              <a:r>
                <a:rPr lang="zh-CN" altLang="en-US" kern="100" dirty="0">
                  <a:solidFill>
                    <a:srgbClr val="C00000"/>
                  </a:solidFill>
                  <a:latin typeface="+mn-ea"/>
                </a:rPr>
                <a:t>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翻译为机器指令：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0028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		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7A335FC-8AC5-1506-AEC6-8D0F3A677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7783"/>
              </p:ext>
            </p:extLst>
          </p:nvPr>
        </p:nvGraphicFramePr>
        <p:xfrm>
          <a:off x="8591415" y="464551"/>
          <a:ext cx="3088907" cy="16192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again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 0010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882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0028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3510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CD166AD-AEF7-8398-4798-830544C0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8092"/>
            <a:ext cx="5218735" cy="580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247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368393" y="1291978"/>
            <a:ext cx="4938285" cy="1749391"/>
            <a:chOff x="1883944" y="1953549"/>
            <a:chExt cx="1188939" cy="7651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31403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944" y="1953549"/>
              <a:ext cx="634733" cy="765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汇编过程结束：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125000"/>
                </a:lnSpc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7514F5C-C95B-83FA-8F29-FD179F43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033736"/>
              </p:ext>
            </p:extLst>
          </p:nvPr>
        </p:nvGraphicFramePr>
        <p:xfrm>
          <a:off x="4450495" y="910944"/>
          <a:ext cx="6970713" cy="5779772"/>
        </p:xfrm>
        <a:graphic>
          <a:graphicData uri="http://schemas.openxmlformats.org/drawingml/2006/table">
            <a:tbl>
              <a:tblPr/>
              <a:tblGrid>
                <a:gridCol w="1131888">
                  <a:extLst>
                    <a:ext uri="{9D8B030D-6E8A-4147-A177-3AD203B41FA5}">
                      <a16:colId xmlns:a16="http://schemas.microsoft.com/office/drawing/2014/main" val="3365938584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408181386"/>
                    </a:ext>
                  </a:extLst>
                </a:gridCol>
                <a:gridCol w="47625">
                  <a:extLst>
                    <a:ext uri="{9D8B030D-6E8A-4147-A177-3AD203B41FA5}">
                      <a16:colId xmlns:a16="http://schemas.microsoft.com/office/drawing/2014/main" val="798573038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343842708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299235785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379282601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707721982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113253198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41829632"/>
                    </a:ext>
                  </a:extLst>
                </a:gridCol>
              </a:tblGrid>
              <a:tr h="2349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地址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31      25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24    20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19    15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14   12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11     7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6      0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解释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214026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0024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76193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0020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45386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001C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0000 0000 0000 0000 0000 0000 0000 0101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5355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0018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0000 0000 0000 0000 0000 0000 0010 1101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45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202615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0014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1111 1111 1111 1111 1111 1111 1111 1110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18777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274486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000C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23586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0008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152855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567911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390499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985000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0024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1 1111110110 1 11111111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1101111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jal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91925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0020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0861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001C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0000 0000 0100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886933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0018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6207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0014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377966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1100 0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3425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000C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0000 0000 1010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92863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0008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andi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56504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0004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381968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0000 1111 1111 1111 0000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auipc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54106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057827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974970"/>
            <a:chOff x="1887176" y="1780606"/>
            <a:chExt cx="2532899" cy="17386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汇编器将汇编语言程序翻译成机器语言程序的过程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汇编指令和机器指令一一对应（不考虑伪指令）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汇编过程需要两趟扫描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通过地址计数器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记录程序执行时的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第一趟扫描标记并生成符号表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第二趟完成汇编指令到机器指令的翻译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请提问？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汇编过程小结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86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4952737"/>
            <a:chOff x="1887176" y="1780606"/>
            <a:chExt cx="2532899" cy="21662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5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一组指令序列生成选择执行的条件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B2“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条件分支指令”进行条件测试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条件为真（子任务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C2+4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（跳转）</a:t>
              </a:r>
              <a:endParaRPr lang="en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条件分支的偏移量</a:t>
              </a:r>
            </a:p>
            <a:p>
              <a:pPr lvl="2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条件为假（子任务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B2+4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（顺序执行）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终止于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的无条件跳转指令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D2+4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（跳转）</a:t>
              </a:r>
              <a:endParaRPr lang="en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无条件跳转的偏移量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FA87B5-2C75-5B43-9860-EC38840A6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529" y="272692"/>
            <a:ext cx="2732370" cy="6441597"/>
          </a:xfrm>
          <a:prstGeom prst="rect">
            <a:avLst/>
          </a:prstGeom>
        </p:spPr>
      </p:pic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8538CC7-D201-3ADE-CC97-F8262A725030}"/>
              </a:ext>
            </a:extLst>
          </p:cNvPr>
          <p:cNvCxnSpPr/>
          <p:nvPr/>
        </p:nvCxnSpPr>
        <p:spPr>
          <a:xfrm>
            <a:off x="7130494" y="6113720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B3D1E22-24F7-78F0-5555-ED41FFFAE4D5}"/>
              </a:ext>
            </a:extLst>
          </p:cNvPr>
          <p:cNvSpPr txBox="1"/>
          <p:nvPr/>
        </p:nvSpPr>
        <p:spPr>
          <a:xfrm>
            <a:off x="6770413" y="591825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2D02B00-09CA-1DA5-4FCC-D8FBE6ADC46C}"/>
              </a:ext>
            </a:extLst>
          </p:cNvPr>
          <p:cNvCxnSpPr/>
          <p:nvPr/>
        </p:nvCxnSpPr>
        <p:spPr>
          <a:xfrm>
            <a:off x="7119904" y="5318225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6FF8345-B0F4-01C2-1C40-D2B5CD2F0108}"/>
              </a:ext>
            </a:extLst>
          </p:cNvPr>
          <p:cNvSpPr txBox="1"/>
          <p:nvPr/>
        </p:nvSpPr>
        <p:spPr>
          <a:xfrm>
            <a:off x="6759823" y="51227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0DAE9AE-6328-9F3D-89B7-E36F0BDAAC2C}"/>
              </a:ext>
            </a:extLst>
          </p:cNvPr>
          <p:cNvCxnSpPr/>
          <p:nvPr/>
        </p:nvCxnSpPr>
        <p:spPr>
          <a:xfrm>
            <a:off x="7130494" y="6605071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73F9E37-71DC-7696-C768-272E33ACBFD2}"/>
              </a:ext>
            </a:extLst>
          </p:cNvPr>
          <p:cNvSpPr txBox="1"/>
          <p:nvPr/>
        </p:nvSpPr>
        <p:spPr>
          <a:xfrm>
            <a:off x="6770413" y="64096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68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E77FF09-F113-2E54-EB3C-2CBB6993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364" y="132483"/>
            <a:ext cx="2156968" cy="6398523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4952737"/>
            <a:chOff x="1887176" y="1780606"/>
            <a:chExt cx="2532899" cy="21662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5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一组指令序列生成循环条件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B3“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条件分支指令”进行条件测试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条件为假（不循环）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D3+4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（跳转）</a:t>
              </a:r>
              <a:endParaRPr lang="en-US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条件分支的偏移量：</a:t>
              </a:r>
            </a:p>
            <a:p>
              <a:pPr lvl="2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（子任务指令数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条件为真（子任务）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B3+4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（顺序执行）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终止于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的无条件跳转指令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（跳转）</a:t>
              </a:r>
              <a:endParaRPr lang="en-US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无条件跳转的立即数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偏移量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=-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（子任务指令数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循环条件指令数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8538CC7-D201-3ADE-CC97-F8262A725030}"/>
              </a:ext>
            </a:extLst>
          </p:cNvPr>
          <p:cNvCxnSpPr/>
          <p:nvPr/>
        </p:nvCxnSpPr>
        <p:spPr>
          <a:xfrm>
            <a:off x="7704697" y="6417442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B3D1E22-24F7-78F0-5555-ED41FFFAE4D5}"/>
              </a:ext>
            </a:extLst>
          </p:cNvPr>
          <p:cNvSpPr txBox="1"/>
          <p:nvPr/>
        </p:nvSpPr>
        <p:spPr>
          <a:xfrm>
            <a:off x="7344616" y="62219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2D02B00-09CA-1DA5-4FCC-D8FBE6ADC46C}"/>
              </a:ext>
            </a:extLst>
          </p:cNvPr>
          <p:cNvCxnSpPr/>
          <p:nvPr/>
        </p:nvCxnSpPr>
        <p:spPr>
          <a:xfrm>
            <a:off x="7704697" y="5480519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6FF8345-B0F4-01C2-1C40-D2B5CD2F0108}"/>
              </a:ext>
            </a:extLst>
          </p:cNvPr>
          <p:cNvSpPr txBox="1"/>
          <p:nvPr/>
        </p:nvSpPr>
        <p:spPr>
          <a:xfrm>
            <a:off x="7344616" y="52850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0DAE9AE-6328-9F3D-89B7-E36F0BDAAC2C}"/>
              </a:ext>
            </a:extLst>
          </p:cNvPr>
          <p:cNvCxnSpPr/>
          <p:nvPr/>
        </p:nvCxnSpPr>
        <p:spPr>
          <a:xfrm>
            <a:off x="7545202" y="4651197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73F9E37-71DC-7696-C768-272E33ACBFD2}"/>
              </a:ext>
            </a:extLst>
          </p:cNvPr>
          <p:cNvSpPr txBox="1"/>
          <p:nvPr/>
        </p:nvSpPr>
        <p:spPr>
          <a:xfrm>
            <a:off x="7185121" y="445573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57077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16585</TotalTime>
  <Words>10337</Words>
  <Application>Microsoft Macintosh PowerPoint</Application>
  <PresentationFormat>宽屏</PresentationFormat>
  <Paragraphs>1416</Paragraphs>
  <Slides>72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2" baseType="lpstr">
      <vt:lpstr>KaiTi</vt:lpstr>
      <vt:lpstr>微软雅黑</vt:lpstr>
      <vt:lpstr>Arial</vt:lpstr>
      <vt:lpstr>Arial</vt:lpstr>
      <vt:lpstr>Calibri</vt:lpstr>
      <vt:lpstr>Cambria Math</vt:lpstr>
      <vt:lpstr>Perpetua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Mao Yunlong</cp:lastModifiedBy>
  <cp:revision>784</cp:revision>
  <dcterms:created xsi:type="dcterms:W3CDTF">2019-06-19T02:08:00Z</dcterms:created>
  <dcterms:modified xsi:type="dcterms:W3CDTF">2023-04-02T06:36:44Z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